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Dosi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Dosis-bold.fntdata"/><Relationship Id="rId14" Type="http://schemas.openxmlformats.org/officeDocument/2006/relationships/slide" Target="slides/slide10.xml"/><Relationship Id="rId36" Type="http://schemas.openxmlformats.org/officeDocument/2006/relationships/font" Target="fonts/Dosis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8165b18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8165b18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b12db50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b12db50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12e4e9d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812e4e9d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b12a8689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b12a8689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b12a8689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b12a8689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b12a8689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b12a8689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f11cf4304bdfd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f11cf4304bdfd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f11cf4304bdfd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f11cf4304bdfd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f11cf4304bdfd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f11cf4304bdfd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f11cf4304bdfd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f11cf4304bdfd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9f11cf4304bdfd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9f11cf4304bdfd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812e4e9d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812e4e9d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f11cf4304bdfd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f11cf4304bdfd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50d717f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50d717f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812e4e9d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812e4e9d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812e4e9d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812e4e9d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f02a5e64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f02a5e64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812e4e9d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812e4e9d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f02a5e64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f02a5e64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f11cf4304bdfd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f11cf4304bdfd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02a5e64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f02a5e64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f02a5e6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f02a5e6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Öppna en valfri webbläsare och gå in på processing.org det ska finnas usb med alla programmen.</a:t>
            </a:r>
            <a:endParaRPr sz="1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f02a5e64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f02a5e6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f11cf4304bdfd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9f11cf4304bdfd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b12a8689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b12a868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Ladda ner programmet till rätt operativsystem med 64 bit förmodligen</a:t>
            </a:r>
            <a:endParaRPr sz="1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b12a8689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b12a8689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Win och mac har .zip linux har .tgz</a:t>
            </a:r>
            <a:endParaRPr sz="1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b12a8689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b12a8689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Använd något extraherings program typ winrar eller winzip.</a:t>
            </a:r>
            <a:endParaRPr sz="1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b12a8689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b12a8689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Man får en mapp med programmet in. (Har ingen setup fil.)</a:t>
            </a:r>
            <a:endParaRPr sz="1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b12a8689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b12a8689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Man får en mapp med programmet in. (Har ingen setup fil.)</a:t>
            </a:r>
            <a:endParaRPr sz="1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b12db506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b12db50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5" Type="http://schemas.openxmlformats.org/officeDocument/2006/relationships/image" Target="../media/image4.png"/><Relationship Id="rId6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7.jp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7.jpg"/><Relationship Id="rId7" Type="http://schemas.openxmlformats.org/officeDocument/2006/relationships/image" Target="../media/image16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7.jpg"/><Relationship Id="rId7" Type="http://schemas.openxmlformats.org/officeDocument/2006/relationships/image" Target="../media/image16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Java PNG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464" y="0"/>
            <a:ext cx="2139653" cy="1199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ROCESSING PNG"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150" y="1938859"/>
            <a:ext cx="1158196" cy="1265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rduino logo PNG"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287" y="1827684"/>
            <a:ext cx="1361638" cy="14881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 flipH="1">
            <a:off x="3161025" y="1169525"/>
            <a:ext cx="995100" cy="8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/>
          <p:nvPr/>
        </p:nvCxnSpPr>
        <p:spPr>
          <a:xfrm>
            <a:off x="5083625" y="1253825"/>
            <a:ext cx="843300" cy="8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 result for Arduino PNG"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5322" y="2961671"/>
            <a:ext cx="1037544" cy="87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61350" y="0"/>
            <a:ext cx="38712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Settings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38952" l="9421" r="68948" t="11914"/>
          <a:stretch/>
        </p:blipFill>
        <p:spPr>
          <a:xfrm>
            <a:off x="2255150" y="696175"/>
            <a:ext cx="3399374" cy="4343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2"/>
          <p:cNvCxnSpPr/>
          <p:nvPr/>
        </p:nvCxnSpPr>
        <p:spPr>
          <a:xfrm rot="10800000">
            <a:off x="5854600" y="1207175"/>
            <a:ext cx="271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2"/>
          <p:cNvCxnSpPr/>
          <p:nvPr/>
        </p:nvCxnSpPr>
        <p:spPr>
          <a:xfrm>
            <a:off x="322175" y="3084625"/>
            <a:ext cx="17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2"/>
          <p:cNvCxnSpPr/>
          <p:nvPr/>
        </p:nvCxnSpPr>
        <p:spPr>
          <a:xfrm>
            <a:off x="333275" y="1884850"/>
            <a:ext cx="165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2"/>
          <p:cNvCxnSpPr/>
          <p:nvPr/>
        </p:nvCxnSpPr>
        <p:spPr>
          <a:xfrm rot="10800000">
            <a:off x="5854450" y="1884850"/>
            <a:ext cx="253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2"/>
          <p:cNvSpPr txBox="1"/>
          <p:nvPr/>
        </p:nvSpPr>
        <p:spPr>
          <a:xfrm>
            <a:off x="6054450" y="790450"/>
            <a:ext cx="2777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osis"/>
                <a:ea typeface="Dosis"/>
                <a:cs typeface="Dosis"/>
                <a:sym typeface="Dosis"/>
              </a:rPr>
              <a:t>Standard plats för projektmappen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411175" y="1515500"/>
            <a:ext cx="1488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osis"/>
                <a:ea typeface="Dosis"/>
                <a:cs typeface="Dosis"/>
                <a:sym typeface="Dosis"/>
              </a:rPr>
              <a:t>Textstorlek på kod.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6054450" y="1484950"/>
            <a:ext cx="2777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osis"/>
                <a:ea typeface="Dosis"/>
                <a:cs typeface="Dosis"/>
                <a:sym typeface="Dosis"/>
              </a:rPr>
              <a:t>Textstorlek på terminalen på bottnen.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61350" y="2439025"/>
            <a:ext cx="19272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osis"/>
                <a:ea typeface="Dosis"/>
                <a:cs typeface="Dosis"/>
                <a:sym typeface="Dosis"/>
              </a:rPr>
              <a:t>Tipsar om möjliga kod attributer efter punkt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b="4756" l="0" r="0" t="6842"/>
          <a:stretch/>
        </p:blipFill>
        <p:spPr>
          <a:xfrm>
            <a:off x="0" y="781650"/>
            <a:ext cx="8602123" cy="42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61350" y="0"/>
            <a:ext cx="7872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Webbversion på   </a:t>
            </a:r>
            <a:r>
              <a:rPr lang="en-GB" sz="2400">
                <a:latin typeface="Dosis"/>
                <a:ea typeface="Dosis"/>
                <a:cs typeface="Dosis"/>
                <a:sym typeface="Dosis"/>
              </a:rPr>
              <a:t>www.editor.p5js.org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3651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49351" l="0" r="56379" t="0"/>
          <a:stretch/>
        </p:blipFill>
        <p:spPr>
          <a:xfrm>
            <a:off x="2223050" y="623225"/>
            <a:ext cx="6920952" cy="4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61350" y="0"/>
            <a:ext cx="3626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Spara sketchen till en mapp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b="48170" l="0" r="55500" t="0"/>
          <a:stretch/>
        </p:blipFill>
        <p:spPr>
          <a:xfrm>
            <a:off x="2234150" y="656450"/>
            <a:ext cx="6965400" cy="456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61350" y="0"/>
            <a:ext cx="38712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Döp den till “</a:t>
            </a:r>
            <a:r>
              <a:rPr b="1" i="1" lang="en-GB" sz="2400">
                <a:latin typeface="Dosis"/>
                <a:ea typeface="Dosis"/>
                <a:cs typeface="Dosis"/>
                <a:sym typeface="Dosis"/>
              </a:rPr>
              <a:t>Paint</a:t>
            </a: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”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99975" y="0"/>
            <a:ext cx="81540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Dosis"/>
                <a:ea typeface="Dosis"/>
                <a:cs typeface="Dosis"/>
                <a:sym typeface="Dosis"/>
              </a:rPr>
              <a:t>Referenser  	</a:t>
            </a:r>
            <a:r>
              <a:rPr lang="en-GB" sz="2800" u="sng">
                <a:latin typeface="Dosis"/>
                <a:ea typeface="Dosis"/>
                <a:cs typeface="Dosis"/>
                <a:sym typeface="Dosis"/>
              </a:rPr>
              <a:t>processing.org/reference</a:t>
            </a:r>
            <a:endParaRPr sz="2800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153405" y="531319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osis"/>
                <a:ea typeface="Dosis"/>
                <a:cs typeface="Dosis"/>
                <a:sym typeface="Dosis"/>
              </a:rPr>
              <a:t>Ctr</a:t>
            </a:r>
            <a:r>
              <a:rPr b="1" lang="en-GB">
                <a:latin typeface="Dosis"/>
                <a:ea typeface="Dosis"/>
                <a:cs typeface="Dosis"/>
                <a:sym typeface="Dosis"/>
              </a:rPr>
              <a:t>l + F</a:t>
            </a:r>
            <a:r>
              <a:rPr lang="en-GB">
                <a:latin typeface="Dosis"/>
                <a:ea typeface="Dosis"/>
                <a:cs typeface="Dosis"/>
                <a:sym typeface="Dosis"/>
              </a:rPr>
              <a:t>.       (leta efter ett ord/fras på webbläsaren)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3768" l="0" r="10185" t="3647"/>
          <a:stretch/>
        </p:blipFill>
        <p:spPr>
          <a:xfrm>
            <a:off x="1953250" y="973900"/>
            <a:ext cx="7190750" cy="41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/>
        </p:nvSpPr>
        <p:spPr>
          <a:xfrm>
            <a:off x="330275" y="698325"/>
            <a:ext cx="7423200" cy="2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Autoformatering </a:t>
            </a: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ctrl + t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Kopiera </a:t>
            </a: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ctrl + c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Klistra in </a:t>
            </a: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ctrl + v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Markera allt </a:t>
            </a: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ctrl + a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Spara </a:t>
            </a: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ctrl + s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Kör programmet</a:t>
            </a: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 Ctrl + r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Gå till sketchmappen</a:t>
            </a:r>
            <a:r>
              <a:rPr lang="en-GB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lang="en-GB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ctrl + k</a:t>
            </a:r>
            <a:endParaRPr b="1" sz="2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Byta flik</a:t>
            </a:r>
            <a:r>
              <a:rPr b="1" lang="en-GB" sz="2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 ctrl + alt + höger/vänster piltangent</a:t>
            </a:r>
            <a:endParaRPr b="1" sz="2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263625" y="114200"/>
            <a:ext cx="3730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Dosis"/>
                <a:ea typeface="Dosis"/>
                <a:cs typeface="Dosis"/>
                <a:sym typeface="Dosis"/>
              </a:rPr>
              <a:t>Snabbkommandon</a:t>
            </a:r>
            <a:endParaRPr b="1" sz="28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0" y="-27800"/>
            <a:ext cx="10415796" cy="52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/>
          <p:nvPr/>
        </p:nvSpPr>
        <p:spPr>
          <a:xfrm>
            <a:off x="0" y="-42600"/>
            <a:ext cx="2510700" cy="5228700"/>
          </a:xfrm>
          <a:prstGeom prst="rect">
            <a:avLst/>
          </a:prstGeom>
          <a:solidFill>
            <a:srgbClr val="FFFFFF">
              <a:alpha val="8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433250" y="-27800"/>
            <a:ext cx="81540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Dosis"/>
                <a:ea typeface="Dosis"/>
                <a:cs typeface="Dosis"/>
                <a:sym typeface="Dosis"/>
              </a:rPr>
              <a:t>Paint</a:t>
            </a:r>
            <a:r>
              <a:rPr b="1" lang="en-GB" sz="2800">
                <a:latin typeface="Dosis"/>
                <a:ea typeface="Dosis"/>
                <a:cs typeface="Dosis"/>
                <a:sym typeface="Dosis"/>
              </a:rPr>
              <a:t> </a:t>
            </a:r>
            <a:endParaRPr sz="2800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366025" y="693850"/>
            <a:ext cx="2043900" cy="4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Grundläggande syntax</a:t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Kodstruktur</a:t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Sekventiell exekvering</a:t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Variabler</a:t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Deklarera</a:t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Inbyggda funktioner</a:t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Koordinatsystem</a:t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Felsöka</a:t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Input</a:t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Keycodes</a:t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/>
        </p:nvSpPr>
        <p:spPr>
          <a:xfrm>
            <a:off x="444783" y="1818335"/>
            <a:ext cx="21711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395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3250" l="0" r="5177" t="0"/>
          <a:stretch/>
        </p:blipFill>
        <p:spPr>
          <a:xfrm>
            <a:off x="2227600" y="1173850"/>
            <a:ext cx="6916402" cy="396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61350" y="455550"/>
            <a:ext cx="511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Gå till sketchmappen </a:t>
            </a:r>
            <a:r>
              <a:rPr b="1" lang="en-GB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ctrl + k</a:t>
            </a:r>
            <a:endParaRPr sz="1800"/>
          </a:p>
        </p:txBody>
      </p:sp>
      <p:sp>
        <p:nvSpPr>
          <p:cNvPr id="232" name="Google Shape;232;p31"/>
          <p:cNvSpPr txBox="1"/>
          <p:nvPr/>
        </p:nvSpPr>
        <p:spPr>
          <a:xfrm>
            <a:off x="61350" y="0"/>
            <a:ext cx="2849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Exportera bilder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68775"/>
            <a:ext cx="5066775" cy="3972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kinect"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100" y="968775"/>
            <a:ext cx="3903250" cy="162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rocessing laptop"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6588" y="2597050"/>
            <a:ext cx="2652273" cy="23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61350" y="0"/>
            <a:ext cx="7872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Processing kinect projekt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24866" l="2610" r="62062" t="14527"/>
          <a:stretch/>
        </p:blipFill>
        <p:spPr>
          <a:xfrm>
            <a:off x="537950" y="203625"/>
            <a:ext cx="4908125" cy="473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b="24866" l="2610" r="62062" t="14527"/>
          <a:stretch/>
        </p:blipFill>
        <p:spPr>
          <a:xfrm>
            <a:off x="537950" y="203625"/>
            <a:ext cx="4908125" cy="47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/>
          <p:nvPr/>
        </p:nvSpPr>
        <p:spPr>
          <a:xfrm>
            <a:off x="443750" y="923375"/>
            <a:ext cx="8256600" cy="1506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443700" y="2604250"/>
            <a:ext cx="8256600" cy="2070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/>
          <p:nvPr/>
        </p:nvSpPr>
        <p:spPr>
          <a:xfrm>
            <a:off x="645475" y="3276600"/>
            <a:ext cx="7382400" cy="9009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3"/>
          <p:cNvSpPr/>
          <p:nvPr/>
        </p:nvSpPr>
        <p:spPr>
          <a:xfrm>
            <a:off x="457200" y="923375"/>
            <a:ext cx="1035300" cy="309300"/>
          </a:xfrm>
          <a:prstGeom prst="rect">
            <a:avLst/>
          </a:prstGeom>
          <a:solidFill>
            <a:srgbClr val="00FF00">
              <a:alpha val="3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645475" y="3290050"/>
            <a:ext cx="1640400" cy="255600"/>
          </a:xfrm>
          <a:prstGeom prst="rect">
            <a:avLst/>
          </a:prstGeom>
          <a:solidFill>
            <a:srgbClr val="FFFF00">
              <a:alpha val="62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/>
          <p:nvPr/>
        </p:nvSpPr>
        <p:spPr>
          <a:xfrm>
            <a:off x="457200" y="2604250"/>
            <a:ext cx="968100" cy="309300"/>
          </a:xfrm>
          <a:prstGeom prst="rect">
            <a:avLst/>
          </a:prstGeom>
          <a:solidFill>
            <a:srgbClr val="00FF00">
              <a:alpha val="3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645475" y="1434325"/>
            <a:ext cx="1290900" cy="309300"/>
          </a:xfrm>
          <a:prstGeom prst="rect">
            <a:avLst/>
          </a:prstGeom>
          <a:solidFill>
            <a:srgbClr val="00FFFF">
              <a:alpha val="5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443700" y="277900"/>
            <a:ext cx="1694400" cy="295800"/>
          </a:xfrm>
          <a:prstGeom prst="rect">
            <a:avLst/>
          </a:prstGeom>
          <a:solidFill>
            <a:srgbClr val="FF0000">
              <a:alpha val="26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 txBox="1"/>
          <p:nvPr/>
        </p:nvSpPr>
        <p:spPr>
          <a:xfrm>
            <a:off x="2554950" y="203625"/>
            <a:ext cx="6010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Dosis"/>
                <a:ea typeface="Dosis"/>
                <a:cs typeface="Dosis"/>
                <a:sym typeface="Dosis"/>
              </a:rPr>
              <a:t>Deklarera</a:t>
            </a:r>
            <a:r>
              <a:rPr lang="en-GB" sz="1800">
                <a:latin typeface="Dosis"/>
                <a:ea typeface="Dosis"/>
                <a:cs typeface="Dosis"/>
                <a:sym typeface="Dosis"/>
              </a:rPr>
              <a:t> variabel </a:t>
            </a:r>
            <a:r>
              <a:rPr b="1" lang="en-GB" sz="1800">
                <a:latin typeface="Dosis"/>
                <a:ea typeface="Dosis"/>
                <a:cs typeface="Dosis"/>
                <a:sym typeface="Dosis"/>
              </a:rPr>
              <a:t>siffra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2554950" y="923375"/>
            <a:ext cx="6010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Dosis"/>
                <a:ea typeface="Dosis"/>
                <a:cs typeface="Dosis"/>
                <a:sym typeface="Dosis"/>
              </a:rPr>
              <a:t>Inbyggd funktion  som heter </a:t>
            </a:r>
            <a:r>
              <a:rPr b="1" lang="en-GB" sz="1800">
                <a:latin typeface="Dosis"/>
                <a:ea typeface="Dosis"/>
                <a:cs typeface="Dosis"/>
                <a:sym typeface="Dosis"/>
              </a:rPr>
              <a:t>setup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2554950" y="2604250"/>
            <a:ext cx="6010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Dosis"/>
                <a:ea typeface="Dosis"/>
                <a:cs typeface="Dosis"/>
                <a:sym typeface="Dosis"/>
              </a:rPr>
              <a:t>Inbyggd funktion  som heter </a:t>
            </a:r>
            <a:r>
              <a:rPr b="1" lang="en-GB" sz="1800">
                <a:latin typeface="Dosis"/>
                <a:ea typeface="Dosis"/>
                <a:cs typeface="Dosis"/>
                <a:sym typeface="Dosis"/>
              </a:rPr>
              <a:t>draw</a:t>
            </a:r>
            <a:endParaRPr b="1"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2877675" y="3263200"/>
            <a:ext cx="6010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Dosis"/>
                <a:ea typeface="Dosis"/>
                <a:cs typeface="Dosis"/>
                <a:sym typeface="Dosis"/>
              </a:rPr>
              <a:t>If sats som kollar efter om man trycker på någon tangent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2877675" y="1403938"/>
            <a:ext cx="6010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Dosis"/>
                <a:ea typeface="Dosis"/>
                <a:cs typeface="Dosis"/>
                <a:sym typeface="Dosis"/>
              </a:rPr>
              <a:t>Kalla/kör  </a:t>
            </a:r>
            <a:r>
              <a:rPr b="1" lang="en-GB" sz="1800">
                <a:latin typeface="Dosis"/>
                <a:ea typeface="Dosis"/>
                <a:cs typeface="Dosis"/>
                <a:sym typeface="Dosis"/>
              </a:rPr>
              <a:t>size </a:t>
            </a:r>
            <a:r>
              <a:rPr lang="en-GB" sz="1800">
                <a:latin typeface="Dosis"/>
                <a:ea typeface="Dosis"/>
                <a:cs typeface="Dosis"/>
                <a:sym typeface="Dosis"/>
              </a:rPr>
              <a:t>funktionen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3012" l="0" r="921" t="4282"/>
          <a:stretch/>
        </p:blipFill>
        <p:spPr>
          <a:xfrm>
            <a:off x="0" y="657700"/>
            <a:ext cx="8523274" cy="44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/>
        </p:nvSpPr>
        <p:spPr>
          <a:xfrm>
            <a:off x="61350" y="0"/>
            <a:ext cx="8523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Skriv ut i konsolen  </a:t>
            </a:r>
            <a:r>
              <a:rPr lang="en-GB" sz="2300">
                <a:solidFill>
                  <a:schemeClr val="dk1"/>
                </a:solidFill>
              </a:rPr>
              <a:t>(System.out.println)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 rotWithShape="1">
          <a:blip r:embed="rId3">
            <a:alphaModFix/>
          </a:blip>
          <a:srcRect b="24260" l="0" r="55806" t="2198"/>
          <a:stretch/>
        </p:blipFill>
        <p:spPr>
          <a:xfrm>
            <a:off x="0" y="545525"/>
            <a:ext cx="5218550" cy="4884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61350" y="0"/>
            <a:ext cx="8523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Debugger till för att förstå flödet av data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5404050" y="645600"/>
            <a:ext cx="3739800" cy="4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osis"/>
              <a:buChar char="●"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Breakpoints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osis"/>
              <a:buChar char="●"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Visa variabler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osis"/>
              <a:buChar char="●"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paus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osis"/>
              <a:buChar char="●"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Gå in i funktioner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2800"/>
            <a:ext cx="8191500" cy="37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/>
        </p:nvSpPr>
        <p:spPr>
          <a:xfrm>
            <a:off x="61350" y="0"/>
            <a:ext cx="50898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Koordinatsystem i Processing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cceleration velocity position" id="284" name="Google Shape;284;p38"/>
          <p:cNvPicPr preferRelativeResize="0"/>
          <p:nvPr/>
        </p:nvPicPr>
        <p:blipFill rotWithShape="1">
          <a:blip r:embed="rId3">
            <a:alphaModFix/>
          </a:blip>
          <a:srcRect b="1569" l="8288" r="5280" t="24760"/>
          <a:stretch/>
        </p:blipFill>
        <p:spPr>
          <a:xfrm>
            <a:off x="434813" y="472075"/>
            <a:ext cx="7901626" cy="37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polymorphism"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88" y="998175"/>
            <a:ext cx="4373225" cy="29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227775" y="149075"/>
            <a:ext cx="2944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Polymorphism</a:t>
            </a:r>
            <a:endParaRPr b="1" sz="2400"/>
          </a:p>
        </p:txBody>
      </p:sp>
      <p:sp>
        <p:nvSpPr>
          <p:cNvPr id="291" name="Google Shape;291;p39"/>
          <p:cNvSpPr/>
          <p:nvPr/>
        </p:nvSpPr>
        <p:spPr>
          <a:xfrm>
            <a:off x="6228500" y="1540650"/>
            <a:ext cx="1627500" cy="956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GameObject</a:t>
            </a:r>
            <a:endParaRPr b="1"/>
          </a:p>
        </p:txBody>
      </p:sp>
      <p:sp>
        <p:nvSpPr>
          <p:cNvPr id="292" name="Google Shape;292;p39"/>
          <p:cNvSpPr/>
          <p:nvPr/>
        </p:nvSpPr>
        <p:spPr>
          <a:xfrm>
            <a:off x="5200650" y="2863675"/>
            <a:ext cx="1627500" cy="956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Player</a:t>
            </a:r>
            <a:endParaRPr b="1"/>
          </a:p>
        </p:txBody>
      </p:sp>
      <p:sp>
        <p:nvSpPr>
          <p:cNvPr id="293" name="Google Shape;293;p39"/>
          <p:cNvSpPr/>
          <p:nvPr/>
        </p:nvSpPr>
        <p:spPr>
          <a:xfrm>
            <a:off x="7278775" y="2863675"/>
            <a:ext cx="1627500" cy="956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Projectile</a:t>
            </a:r>
            <a:endParaRPr b="1"/>
          </a:p>
        </p:txBody>
      </p:sp>
      <p:cxnSp>
        <p:nvCxnSpPr>
          <p:cNvPr id="294" name="Google Shape;294;p39"/>
          <p:cNvCxnSpPr>
            <a:stCxn id="292" idx="0"/>
            <a:endCxn id="292" idx="0"/>
          </p:cNvCxnSpPr>
          <p:nvPr/>
        </p:nvCxnSpPr>
        <p:spPr>
          <a:xfrm>
            <a:off x="6014400" y="2863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9"/>
          <p:cNvCxnSpPr>
            <a:stCxn id="291" idx="2"/>
            <a:endCxn id="292" idx="0"/>
          </p:cNvCxnSpPr>
          <p:nvPr/>
        </p:nvCxnSpPr>
        <p:spPr>
          <a:xfrm flipH="1">
            <a:off x="6014450" y="2497350"/>
            <a:ext cx="10278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9"/>
          <p:cNvCxnSpPr>
            <a:stCxn id="291" idx="2"/>
            <a:endCxn id="293" idx="0"/>
          </p:cNvCxnSpPr>
          <p:nvPr/>
        </p:nvCxnSpPr>
        <p:spPr>
          <a:xfrm>
            <a:off x="7042250" y="2497350"/>
            <a:ext cx="10503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7" name="Google Shape;297;p39"/>
          <p:cNvPicPr preferRelativeResize="0"/>
          <p:nvPr/>
        </p:nvPicPr>
        <p:blipFill rotWithShape="1">
          <a:blip r:embed="rId4">
            <a:alphaModFix/>
          </a:blip>
          <a:srcRect b="57730" l="51222" r="42346" t="31640"/>
          <a:stretch/>
        </p:blipFill>
        <p:spPr>
          <a:xfrm>
            <a:off x="5720363" y="3888675"/>
            <a:ext cx="588077" cy="54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9"/>
          <p:cNvPicPr preferRelativeResize="0"/>
          <p:nvPr/>
        </p:nvPicPr>
        <p:blipFill rotWithShape="1">
          <a:blip r:embed="rId4">
            <a:alphaModFix/>
          </a:blip>
          <a:srcRect b="57246" l="65760" r="27808" t="32123"/>
          <a:stretch/>
        </p:blipFill>
        <p:spPr>
          <a:xfrm>
            <a:off x="7855988" y="3888675"/>
            <a:ext cx="588077" cy="5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47649" l="42399" r="33688" t="25055"/>
          <a:stretch/>
        </p:blipFill>
        <p:spPr>
          <a:xfrm>
            <a:off x="4601050" y="2173075"/>
            <a:ext cx="4074974" cy="2616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tan2" id="304" name="Google Shape;3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425" y="1279625"/>
            <a:ext cx="3652650" cy="36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 txBox="1"/>
          <p:nvPr/>
        </p:nvSpPr>
        <p:spPr>
          <a:xfrm>
            <a:off x="0" y="161500"/>
            <a:ext cx="74211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A</a:t>
            </a:r>
            <a:r>
              <a:rPr b="1" lang="en-GB" sz="3000"/>
              <a:t>tan2 (y - y2,x - x2)</a:t>
            </a:r>
            <a:endParaRPr b="1" sz="3000"/>
          </a:p>
        </p:txBody>
      </p:sp>
      <p:sp>
        <p:nvSpPr>
          <p:cNvPr id="306" name="Google Shape;306;p40"/>
          <p:cNvSpPr txBox="1"/>
          <p:nvPr/>
        </p:nvSpPr>
        <p:spPr>
          <a:xfrm>
            <a:off x="2623550" y="3068700"/>
            <a:ext cx="10188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x,y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307" name="Google Shape;307;p40"/>
          <p:cNvSpPr/>
          <p:nvPr/>
        </p:nvSpPr>
        <p:spPr>
          <a:xfrm>
            <a:off x="3221950" y="3019000"/>
            <a:ext cx="192300" cy="192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40"/>
          <p:cNvCxnSpPr/>
          <p:nvPr/>
        </p:nvCxnSpPr>
        <p:spPr>
          <a:xfrm flipH="1" rot="10800000">
            <a:off x="6692785" y="2269535"/>
            <a:ext cx="1257600" cy="10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radians"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475" y="157188"/>
            <a:ext cx="5550725" cy="48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/>
        </p:nvSpPr>
        <p:spPr>
          <a:xfrm>
            <a:off x="103525" y="236050"/>
            <a:ext cx="24600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Radianer</a:t>
            </a:r>
            <a:endParaRPr b="1" sz="2400"/>
          </a:p>
        </p:txBody>
      </p:sp>
      <p:sp>
        <p:nvSpPr>
          <p:cNvPr id="315" name="Google Shape;315;p41"/>
          <p:cNvSpPr txBox="1"/>
          <p:nvPr/>
        </p:nvSpPr>
        <p:spPr>
          <a:xfrm>
            <a:off x="103525" y="770275"/>
            <a:ext cx="43029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π</a:t>
            </a:r>
            <a:r>
              <a:rPr b="1" lang="en-GB" sz="1800">
                <a:solidFill>
                  <a:schemeClr val="dk1"/>
                </a:solidFill>
              </a:rPr>
              <a:t> = </a:t>
            </a:r>
            <a:r>
              <a:rPr b="1" lang="en-GB" sz="1800"/>
              <a:t>3.14159265359...</a:t>
            </a:r>
            <a:endParaRPr b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6060" l="12894" r="26222" t="3220"/>
          <a:stretch/>
        </p:blipFill>
        <p:spPr>
          <a:xfrm>
            <a:off x="3089625" y="0"/>
            <a:ext cx="6136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16850" y="173017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0B5394"/>
                </a:solidFill>
                <a:latin typeface="Dosis"/>
                <a:ea typeface="Dosis"/>
                <a:cs typeface="Dosis"/>
                <a:sym typeface="Dosis"/>
              </a:rPr>
              <a:t>Processing.org</a:t>
            </a:r>
            <a:endParaRPr b="1" sz="2400" u="sng">
              <a:solidFill>
                <a:srgbClr val="0B539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63400" y="209772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download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965025" y="248335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win/mac/linux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238450" y="287780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extrahera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Image result for processing logo"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88" y="89650"/>
            <a:ext cx="1640525" cy="1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 rot="5400000">
            <a:off x="208350" y="1992375"/>
            <a:ext cx="295800" cy="121200"/>
          </a:xfrm>
          <a:prstGeom prst="triangle">
            <a:avLst>
              <a:gd fmla="val 48732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1454750" y="330317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skapa mapp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90950" y="4339950"/>
            <a:ext cx="27270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mediaev4tw</a:t>
            </a:r>
            <a:endParaRPr b="1"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Circle cos sin.gif"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00" y="190500"/>
            <a:ext cx="8255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/>
        </p:nvSpPr>
        <p:spPr>
          <a:xfrm>
            <a:off x="0" y="0"/>
            <a:ext cx="907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Titel: Utveckling av spel och mjukvaror för nybörjare i Java.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 Februari 17:30 - 19:30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 Februari 17:30 - 19:30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 Februari 17:30 - 19:30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Lär dig grundläggande programmering i förenklad Java med utbildningsplattformen Processing 3.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Kursen är för nybörjare och har inga kunskapskrav.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 med en laptop (windows/Mac/Linux, EJ CHROMEBOOKS!). Ladda gärna ner Processing till er laptop i förväg.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Länk till gratis Processing 3.5.2 :  https://processing.org/download/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6060" l="12894" r="26222" t="3220"/>
          <a:stretch/>
        </p:blipFill>
        <p:spPr>
          <a:xfrm>
            <a:off x="3089625" y="0"/>
            <a:ext cx="6136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16850" y="173017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Processing.org</a:t>
            </a:r>
            <a:endParaRPr b="1" sz="2400" u="sng">
              <a:solidFill>
                <a:srgbClr val="0B539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63400" y="209772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0B5394"/>
                </a:solidFill>
                <a:latin typeface="Dosis"/>
                <a:ea typeface="Dosis"/>
                <a:cs typeface="Dosis"/>
                <a:sym typeface="Dosis"/>
              </a:rPr>
              <a:t>download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7191" l="12692" r="27012" t="3138"/>
          <a:stretch/>
        </p:blipFill>
        <p:spPr>
          <a:xfrm>
            <a:off x="3089625" y="0"/>
            <a:ext cx="6136651" cy="513380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965025" y="248335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win/mac/linux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238450" y="287780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extrahera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Image result for processing logo"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088" y="89650"/>
            <a:ext cx="1640525" cy="1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 rot="5400000">
            <a:off x="487600" y="2359925"/>
            <a:ext cx="295800" cy="121200"/>
          </a:xfrm>
          <a:prstGeom prst="triangle">
            <a:avLst>
              <a:gd fmla="val 48732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1454750" y="330317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skapa mapp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6060" l="12894" r="26222" t="3220"/>
          <a:stretch/>
        </p:blipFill>
        <p:spPr>
          <a:xfrm>
            <a:off x="3089625" y="0"/>
            <a:ext cx="6136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16850" y="173017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Processing.org</a:t>
            </a:r>
            <a:endParaRPr b="1" sz="2400" u="sng">
              <a:solidFill>
                <a:srgbClr val="0B539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663400" y="209772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download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7191" l="12692" r="27012" t="3138"/>
          <a:stretch/>
        </p:blipFill>
        <p:spPr>
          <a:xfrm>
            <a:off x="3089625" y="0"/>
            <a:ext cx="6136651" cy="51338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965025" y="248335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400" u="sng">
                <a:solidFill>
                  <a:srgbClr val="0B5394"/>
                </a:solidFill>
                <a:latin typeface="Dosis"/>
                <a:ea typeface="Dosis"/>
                <a:cs typeface="Dosis"/>
                <a:sym typeface="Dosis"/>
              </a:rPr>
              <a:t>win/mac/linux</a:t>
            </a:r>
            <a:endParaRPr b="1" sz="2400" u="sng">
              <a:solidFill>
                <a:srgbClr val="0B539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1238450" y="287780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extrahera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3148" l="13034" r="26815" t="2875"/>
          <a:stretch/>
        </p:blipFill>
        <p:spPr>
          <a:xfrm>
            <a:off x="3089625" y="0"/>
            <a:ext cx="6136651" cy="5393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rocessing logo"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088" y="89650"/>
            <a:ext cx="1640525" cy="1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 rot="5400000">
            <a:off x="828975" y="2745550"/>
            <a:ext cx="295800" cy="121200"/>
          </a:xfrm>
          <a:prstGeom prst="triangle">
            <a:avLst>
              <a:gd fmla="val 48732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1454750" y="330317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skapa mapp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6060" l="12894" r="26222" t="3220"/>
          <a:stretch/>
        </p:blipFill>
        <p:spPr>
          <a:xfrm>
            <a:off x="3089625" y="0"/>
            <a:ext cx="6136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416850" y="173017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Processing.org</a:t>
            </a:r>
            <a:endParaRPr b="1" sz="2400" u="sng">
              <a:solidFill>
                <a:srgbClr val="0B539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63400" y="209772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download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b="7191" l="12692" r="27012" t="3138"/>
          <a:stretch/>
        </p:blipFill>
        <p:spPr>
          <a:xfrm>
            <a:off x="3089625" y="0"/>
            <a:ext cx="6136651" cy="513380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965025" y="248335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win/mac/linux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238450" y="287780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400" u="sng">
                <a:solidFill>
                  <a:srgbClr val="0B5394"/>
                </a:solidFill>
                <a:latin typeface="Dosis"/>
                <a:ea typeface="Dosis"/>
                <a:cs typeface="Dosis"/>
                <a:sym typeface="Dosis"/>
              </a:rPr>
              <a:t>extrahera</a:t>
            </a:r>
            <a:endParaRPr b="1" sz="2400" u="sng">
              <a:solidFill>
                <a:srgbClr val="0B539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5">
            <a:alphaModFix/>
          </a:blip>
          <a:srcRect b="3148" l="13034" r="26815" t="2875"/>
          <a:stretch/>
        </p:blipFill>
        <p:spPr>
          <a:xfrm>
            <a:off x="3089625" y="0"/>
            <a:ext cx="6136651" cy="5393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rocessing logo"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088" y="89650"/>
            <a:ext cx="1640525" cy="1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 rot="5400000">
            <a:off x="1085475" y="3140000"/>
            <a:ext cx="295800" cy="121200"/>
          </a:xfrm>
          <a:prstGeom prst="triangle">
            <a:avLst>
              <a:gd fmla="val 48732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7">
            <a:alphaModFix/>
          </a:blip>
          <a:srcRect b="44046" l="54791" r="7048" t="0"/>
          <a:stretch/>
        </p:blipFill>
        <p:spPr>
          <a:xfrm>
            <a:off x="3089625" y="-82200"/>
            <a:ext cx="6335990" cy="52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1454750" y="330317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skapa mapp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6060" l="12894" r="26222" t="3220"/>
          <a:stretch/>
        </p:blipFill>
        <p:spPr>
          <a:xfrm>
            <a:off x="3089625" y="0"/>
            <a:ext cx="6136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416850" y="173017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Processing.org</a:t>
            </a:r>
            <a:endParaRPr b="1" sz="2400" u="sng">
              <a:solidFill>
                <a:srgbClr val="0B539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663400" y="209772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download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b="7191" l="12692" r="27012" t="3138"/>
          <a:stretch/>
        </p:blipFill>
        <p:spPr>
          <a:xfrm>
            <a:off x="3089625" y="0"/>
            <a:ext cx="6136651" cy="513380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965025" y="248335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win/mac/linux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1238450" y="287780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0B5394"/>
                </a:solidFill>
                <a:latin typeface="Dosis"/>
                <a:ea typeface="Dosis"/>
                <a:cs typeface="Dosis"/>
                <a:sym typeface="Dosis"/>
              </a:rPr>
              <a:t>extrahera</a:t>
            </a:r>
            <a:endParaRPr b="1" sz="2400" u="sng">
              <a:solidFill>
                <a:srgbClr val="0B539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5">
            <a:alphaModFix/>
          </a:blip>
          <a:srcRect b="3148" l="13034" r="26815" t="2875"/>
          <a:stretch/>
        </p:blipFill>
        <p:spPr>
          <a:xfrm>
            <a:off x="3089625" y="0"/>
            <a:ext cx="6136651" cy="5393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rocessing logo" id="134" name="Google Shape;13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088" y="89650"/>
            <a:ext cx="1640525" cy="1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 rot="5400000">
            <a:off x="1085475" y="3140000"/>
            <a:ext cx="295800" cy="121200"/>
          </a:xfrm>
          <a:prstGeom prst="triangle">
            <a:avLst>
              <a:gd fmla="val 48732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7">
            <a:alphaModFix/>
          </a:blip>
          <a:srcRect b="44046" l="54791" r="7048" t="0"/>
          <a:stretch/>
        </p:blipFill>
        <p:spPr>
          <a:xfrm>
            <a:off x="3089625" y="-82200"/>
            <a:ext cx="623631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8">
            <a:alphaModFix/>
          </a:blip>
          <a:srcRect b="60629" l="64546" r="9090" t="0"/>
          <a:stretch/>
        </p:blipFill>
        <p:spPr>
          <a:xfrm>
            <a:off x="3089625" y="-238275"/>
            <a:ext cx="6420307" cy="539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1454750" y="330317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skapa mapp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6060" l="12894" r="26222" t="3220"/>
          <a:stretch/>
        </p:blipFill>
        <p:spPr>
          <a:xfrm>
            <a:off x="3089625" y="0"/>
            <a:ext cx="61366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16850" y="173017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Processing.org</a:t>
            </a:r>
            <a:endParaRPr b="1" sz="2400" u="sng">
              <a:solidFill>
                <a:srgbClr val="0B539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63400" y="209772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download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7191" l="12692" r="27012" t="3138"/>
          <a:stretch/>
        </p:blipFill>
        <p:spPr>
          <a:xfrm>
            <a:off x="3089625" y="0"/>
            <a:ext cx="6136651" cy="513380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965025" y="248335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win/mac/linux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238450" y="2877800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Dosis"/>
                <a:ea typeface="Dosis"/>
                <a:cs typeface="Dosis"/>
                <a:sym typeface="Dosis"/>
              </a:rPr>
              <a:t>extrahera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 b="3148" l="13034" r="26815" t="2875"/>
          <a:stretch/>
        </p:blipFill>
        <p:spPr>
          <a:xfrm>
            <a:off x="3089625" y="0"/>
            <a:ext cx="6136651" cy="5393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rocessing logo" id="150" name="Google Shape;15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088" y="89650"/>
            <a:ext cx="1640525" cy="1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 rot="5400000">
            <a:off x="1290688" y="3498725"/>
            <a:ext cx="295800" cy="121200"/>
          </a:xfrm>
          <a:prstGeom prst="triangle">
            <a:avLst>
              <a:gd fmla="val 48732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7">
            <a:alphaModFix/>
          </a:blip>
          <a:srcRect b="44046" l="54791" r="7048" t="0"/>
          <a:stretch/>
        </p:blipFill>
        <p:spPr>
          <a:xfrm>
            <a:off x="3089625" y="-82200"/>
            <a:ext cx="623631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8">
            <a:alphaModFix/>
          </a:blip>
          <a:srcRect b="65154" l="65154" r="0" t="0"/>
          <a:stretch/>
        </p:blipFill>
        <p:spPr>
          <a:xfrm>
            <a:off x="3089625" y="-4850"/>
            <a:ext cx="9144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443650" y="3236525"/>
            <a:ext cx="2501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0B5394"/>
                </a:solidFill>
                <a:latin typeface="Dosis"/>
                <a:ea typeface="Dosis"/>
                <a:cs typeface="Dosis"/>
                <a:sym typeface="Dosis"/>
              </a:rPr>
              <a:t>skapa mapp</a:t>
            </a:r>
            <a:endParaRPr b="1" sz="2400" u="sng">
              <a:solidFill>
                <a:srgbClr val="0B5394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48170" l="0" r="55500" t="0"/>
          <a:stretch/>
        </p:blipFill>
        <p:spPr>
          <a:xfrm>
            <a:off x="2234150" y="656450"/>
            <a:ext cx="6965400" cy="456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61350" y="0"/>
            <a:ext cx="38712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Dosis"/>
                <a:ea typeface="Dosis"/>
                <a:cs typeface="Dosis"/>
                <a:sym typeface="Dosis"/>
              </a:rPr>
              <a:t>Settings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 b="46915" l="0" r="46915" t="0"/>
          <a:stretch/>
        </p:blipFill>
        <p:spPr>
          <a:xfrm>
            <a:off x="2234150" y="645600"/>
            <a:ext cx="7996291" cy="44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